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ubik" charset="1" panose="00000000000000000000"/>
      <p:regular r:id="rId10"/>
    </p:embeddedFont>
    <p:embeddedFont>
      <p:font typeface="Rubik Bold" charset="1" panose="00000800000000000000"/>
      <p:regular r:id="rId11"/>
    </p:embeddedFont>
    <p:embeddedFont>
      <p:font typeface="Rubik Italics" charset="1" panose="00000000000000000000"/>
      <p:regular r:id="rId12"/>
    </p:embeddedFont>
    <p:embeddedFont>
      <p:font typeface="Rubik Bold Italics" charset="1" panose="00000800000000000000"/>
      <p:regular r:id="rId13"/>
    </p:embeddedFont>
    <p:embeddedFont>
      <p:font typeface="Rubik Light" charset="1" panose="00000400000000000000"/>
      <p:regular r:id="rId14"/>
    </p:embeddedFont>
    <p:embeddedFont>
      <p:font typeface="Rubik Light Italics" charset="1" panose="00000400000000000000"/>
      <p:regular r:id="rId15"/>
    </p:embeddedFont>
    <p:embeddedFont>
      <p:font typeface="Rubik Medium" charset="1" panose="00000600000000000000"/>
      <p:regular r:id="rId16"/>
    </p:embeddedFont>
    <p:embeddedFont>
      <p:font typeface="Rubik Medium Italics" charset="1" panose="00000600000000000000"/>
      <p:regular r:id="rId17"/>
    </p:embeddedFont>
    <p:embeddedFont>
      <p:font typeface="Rubik Semi-Bold" charset="1" panose="00000000000000000000"/>
      <p:regular r:id="rId18"/>
    </p:embeddedFont>
    <p:embeddedFont>
      <p:font typeface="Rubik Semi-Bold Italics" charset="1" panose="00000000000000000000"/>
      <p:regular r:id="rId19"/>
    </p:embeddedFont>
    <p:embeddedFont>
      <p:font typeface="Rubik Heavy" charset="1" panose="00000A00000000000000"/>
      <p:regular r:id="rId20"/>
    </p:embeddedFont>
    <p:embeddedFont>
      <p:font typeface="Rubik Heavy Italics" charset="1" panose="00000A00000000000000"/>
      <p:regular r:id="rId21"/>
    </p:embeddedFont>
    <p:embeddedFont>
      <p:font typeface="Nourd" charset="1" panose="00000500000000000000"/>
      <p:regular r:id="rId22"/>
    </p:embeddedFont>
    <p:embeddedFont>
      <p:font typeface="Nourd Bold" charset="1" panose="00000800000000000000"/>
      <p:regular r:id="rId23"/>
    </p:embeddedFont>
    <p:embeddedFont>
      <p:font typeface="Nourd Light" charset="1" panose="00000400000000000000"/>
      <p:regular r:id="rId24"/>
    </p:embeddedFont>
    <p:embeddedFont>
      <p:font typeface="Nourd Medium" charset="1" panose="00000600000000000000"/>
      <p:regular r:id="rId25"/>
    </p:embeddedFont>
    <p:embeddedFont>
      <p:font typeface="Nourd Semi-Bold" charset="1" panose="00000700000000000000"/>
      <p:regular r:id="rId26"/>
    </p:embeddedFont>
    <p:embeddedFont>
      <p:font typeface="Nourd Heavy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Relationship Id="rId3" Target="../media/image45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4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slide3.xml" Type="http://schemas.openxmlformats.org/officeDocument/2006/relationships/slide"/><Relationship Id="rId6" Target="../media/image51.png" Type="http://schemas.openxmlformats.org/officeDocument/2006/relationships/image"/><Relationship Id="rId7" Target="../media/image52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Relationship Id="rId3" Target="../media/image53.png" Type="http://schemas.openxmlformats.org/officeDocument/2006/relationships/image"/><Relationship Id="rId4" Target="../media/image54.sv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13" Target="../media/image38.png" Type="http://schemas.openxmlformats.org/officeDocument/2006/relationships/image"/><Relationship Id="rId14" Target="../media/image39.svg" Type="http://schemas.openxmlformats.org/officeDocument/2006/relationships/image"/><Relationship Id="rId15" Target="../media/image36.png" Type="http://schemas.openxmlformats.org/officeDocument/2006/relationships/image"/><Relationship Id="rId16" Target="../media/image37.svg" Type="http://schemas.openxmlformats.org/officeDocument/2006/relationships/image"/><Relationship Id="rId17" Target="../media/image40.png" Type="http://schemas.openxmlformats.org/officeDocument/2006/relationships/image"/><Relationship Id="rId18" Target="../media/image41.svg" Type="http://schemas.openxmlformats.org/officeDocument/2006/relationships/image"/><Relationship Id="rId19" Target="../media/image62.png" Type="http://schemas.openxmlformats.org/officeDocument/2006/relationships/image"/><Relationship Id="rId2" Target="slide3.xml" Type="http://schemas.openxmlformats.org/officeDocument/2006/relationships/slide"/><Relationship Id="rId20" Target="../media/image63.sv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https://github.com/epuntata/daita-final-project" TargetMode="External" Type="http://schemas.openxmlformats.org/officeDocument/2006/relationships/hyperlink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slide4.xml" Type="http://schemas.openxmlformats.org/officeDocument/2006/relationships/slide"/><Relationship Id="rId11" Target="slide11.xml" Type="http://schemas.openxmlformats.org/officeDocument/2006/relationships/slid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slide5.xml" Type="http://schemas.openxmlformats.org/officeDocument/2006/relationships/slide"/><Relationship Id="rId5" Target="slide7.xml" Type="http://schemas.openxmlformats.org/officeDocument/2006/relationships/slide"/><Relationship Id="rId6" Target="slide6.xml" Type="http://schemas.openxmlformats.org/officeDocument/2006/relationships/slide"/><Relationship Id="rId7" Target="slide14.xml" Type="http://schemas.openxmlformats.org/officeDocument/2006/relationships/slide"/><Relationship Id="rId8" Target="slide10.xml" Type="http://schemas.openxmlformats.org/officeDocument/2006/relationships/slide"/><Relationship Id="rId9" Target="slide9.xml" Type="http://schemas.openxmlformats.org/officeDocument/2006/relationships/slid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slide3.xml" Type="http://schemas.openxmlformats.org/officeDocument/2006/relationships/slid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slide3.xml" Type="http://schemas.openxmlformats.org/officeDocument/2006/relationships/slid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slide3.xml" Type="http://schemas.openxmlformats.org/officeDocument/2006/relationships/slid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2" Target="slide3.xml" Type="http://schemas.openxmlformats.org/officeDocument/2006/relationships/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14" Target="slide3.xml" Type="http://schemas.openxmlformats.org/officeDocument/2006/relationships/slid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Relationship Id="rId3" Target="../media/image42.jpe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50873" y="1028700"/>
            <a:ext cx="8294471" cy="8229600"/>
          </a:xfrm>
          <a:custGeom>
            <a:avLst/>
            <a:gdLst/>
            <a:ahLst/>
            <a:cxnLst/>
            <a:rect r="r" b="b" t="t" l="l"/>
            <a:pathLst>
              <a:path h="8229600" w="8294471">
                <a:moveTo>
                  <a:pt x="0" y="0"/>
                </a:moveTo>
                <a:lnTo>
                  <a:pt x="8294471" y="0"/>
                </a:lnTo>
                <a:lnTo>
                  <a:pt x="82944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4" r="0" b="-3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754961"/>
            <a:ext cx="3235333" cy="2503339"/>
          </a:xfrm>
          <a:custGeom>
            <a:avLst/>
            <a:gdLst/>
            <a:ahLst/>
            <a:cxnLst/>
            <a:rect r="r" b="b" t="t" l="l"/>
            <a:pathLst>
              <a:path h="2503339" w="3235333">
                <a:moveTo>
                  <a:pt x="0" y="0"/>
                </a:moveTo>
                <a:lnTo>
                  <a:pt x="3235333" y="0"/>
                </a:lnTo>
                <a:lnTo>
                  <a:pt x="3235333" y="2503339"/>
                </a:lnTo>
                <a:lnTo>
                  <a:pt x="0" y="250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9378887" cy="5144232"/>
            <a:chOff x="0" y="0"/>
            <a:chExt cx="12505183" cy="68589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701560" y="6020164"/>
              <a:ext cx="4473663" cy="838812"/>
            </a:xfrm>
            <a:custGeom>
              <a:avLst/>
              <a:gdLst/>
              <a:ahLst/>
              <a:cxnLst/>
              <a:rect r="r" b="b" t="t" l="l"/>
              <a:pathLst>
                <a:path h="838812" w="4473663">
                  <a:moveTo>
                    <a:pt x="0" y="0"/>
                  </a:moveTo>
                  <a:lnTo>
                    <a:pt x="4473663" y="0"/>
                  </a:lnTo>
                  <a:lnTo>
                    <a:pt x="4473663" y="838812"/>
                  </a:lnTo>
                  <a:lnTo>
                    <a:pt x="0" y="838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2700000">
              <a:off x="504917" y="51010"/>
              <a:ext cx="888220" cy="1796034"/>
            </a:xfrm>
            <a:custGeom>
              <a:avLst/>
              <a:gdLst/>
              <a:ahLst/>
              <a:cxnLst/>
              <a:rect r="r" b="b" t="t" l="l"/>
              <a:pathLst>
                <a:path h="1796034" w="888220">
                  <a:moveTo>
                    <a:pt x="0" y="0"/>
                  </a:moveTo>
                  <a:lnTo>
                    <a:pt x="888220" y="0"/>
                  </a:lnTo>
                  <a:lnTo>
                    <a:pt x="888220" y="1796034"/>
                  </a:lnTo>
                  <a:lnTo>
                    <a:pt x="0" y="1796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371600" y="1300909"/>
              <a:ext cx="11133583" cy="13811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501"/>
                </a:lnSpc>
              </a:pPr>
              <a:r>
                <a:rPr lang="en-US" sz="7501">
                  <a:solidFill>
                    <a:srgbClr val="000000"/>
                  </a:solidFill>
                  <a:latin typeface="Nourd Bold"/>
                </a:rPr>
                <a:t>Ads or not Ads?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371600" y="3190070"/>
              <a:ext cx="10406310" cy="25188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99"/>
                </a:lnSpc>
              </a:pPr>
              <a:r>
                <a:rPr lang="en-US" sz="5499">
                  <a:solidFill>
                    <a:srgbClr val="000000"/>
                  </a:solidFill>
                  <a:latin typeface="Rubik"/>
                </a:rPr>
                <a:t>La scelta data driven per la </a:t>
              </a:r>
              <a:r>
                <a:rPr lang="en-US" sz="5499">
                  <a:solidFill>
                    <a:srgbClr val="000000"/>
                  </a:solidFill>
                  <a:latin typeface="Rubik Bold"/>
                </a:rPr>
                <a:t>tua </a:t>
              </a:r>
              <a:r>
                <a:rPr lang="en-US" sz="5499">
                  <a:solidFill>
                    <a:srgbClr val="000000"/>
                  </a:solidFill>
                  <a:latin typeface="Rubik"/>
                </a:rPr>
                <a:t>pubblicità.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2901242"/>
            <a:ext cx="18288000" cy="7385758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8997003"/>
            <a:ext cx="18288000" cy="1371600"/>
            <a:chOff x="0" y="0"/>
            <a:chExt cx="24384000" cy="1828800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24384000" cy="1828800"/>
            </a:xfrm>
            <a:prstGeom prst="rect">
              <a:avLst/>
            </a:pr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0123447" y="706755"/>
              <a:ext cx="4137107" cy="38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u="sng">
                  <a:solidFill>
                    <a:srgbClr val="000000"/>
                  </a:solidFill>
                  <a:latin typeface="Nourd Bold"/>
                  <a:hlinkClick r:id="rId2" action="ppaction://hlinksldjump"/>
                </a:rPr>
                <a:t>Torna all'indice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49460" y="3478954"/>
            <a:ext cx="17189079" cy="4349176"/>
          </a:xfrm>
          <a:custGeom>
            <a:avLst/>
            <a:gdLst/>
            <a:ahLst/>
            <a:cxnLst/>
            <a:rect r="r" b="b" t="t" l="l"/>
            <a:pathLst>
              <a:path h="4349176" w="17189079">
                <a:moveTo>
                  <a:pt x="0" y="0"/>
                </a:moveTo>
                <a:lnTo>
                  <a:pt x="17189080" y="0"/>
                </a:lnTo>
                <a:lnTo>
                  <a:pt x="17189080" y="4349176"/>
                </a:lnTo>
                <a:lnTo>
                  <a:pt x="0" y="4349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070" y="-1438071"/>
            <a:ext cx="7253594" cy="6188834"/>
            <a:chOff x="0" y="0"/>
            <a:chExt cx="9671459" cy="82517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921480" y="2291046"/>
              <a:ext cx="1749979" cy="1439358"/>
            </a:xfrm>
            <a:custGeom>
              <a:avLst/>
              <a:gdLst/>
              <a:ahLst/>
              <a:cxnLst/>
              <a:rect r="r" b="b" t="t" l="l"/>
              <a:pathLst>
                <a:path h="1439358" w="1749979">
                  <a:moveTo>
                    <a:pt x="0" y="0"/>
                  </a:moveTo>
                  <a:lnTo>
                    <a:pt x="1749979" y="0"/>
                  </a:lnTo>
                  <a:lnTo>
                    <a:pt x="1749979" y="1439358"/>
                  </a:lnTo>
                  <a:lnTo>
                    <a:pt x="0" y="1439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2825414">
              <a:off x="1299908" y="1115738"/>
              <a:ext cx="5670030" cy="6020302"/>
            </a:xfrm>
            <a:custGeom>
              <a:avLst/>
              <a:gdLst/>
              <a:ahLst/>
              <a:cxnLst/>
              <a:rect r="r" b="b" t="t" l="l"/>
              <a:pathLst>
                <a:path h="6020302" w="5670030">
                  <a:moveTo>
                    <a:pt x="0" y="0"/>
                  </a:moveTo>
                  <a:lnTo>
                    <a:pt x="5670030" y="0"/>
                  </a:lnTo>
                  <a:lnTo>
                    <a:pt x="5670030" y="6020302"/>
                  </a:lnTo>
                  <a:lnTo>
                    <a:pt x="0" y="6020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8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238940" y="3118148"/>
              <a:ext cx="7030906" cy="1590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750"/>
                </a:lnSpc>
              </a:pPr>
              <a:r>
                <a:rPr lang="en-US" sz="7500">
                  <a:solidFill>
                    <a:srgbClr val="000000"/>
                  </a:solidFill>
                  <a:latin typeface="Nourd Bold"/>
                </a:rPr>
                <a:t>Analisi 1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464726" y="280213"/>
            <a:ext cx="567849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989209" y="962025"/>
            <a:ext cx="4372532" cy="190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 Bold"/>
              </a:rPr>
              <a:t>Cosa:</a:t>
            </a:r>
          </a:p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"/>
              </a:rPr>
              <a:t>Correlazione tra fatturato e investimenti sui diversi canali.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85284" y="883871"/>
            <a:ext cx="4115865" cy="142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 Bold"/>
              </a:rPr>
              <a:t>Come:</a:t>
            </a:r>
          </a:p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"/>
              </a:rPr>
              <a:t>Regressione lineare</a:t>
            </a:r>
          </a:p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"/>
              </a:rPr>
              <a:t>Grafico a dispersione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067550" cy="10287000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8997003"/>
            <a:ext cx="18288000" cy="1371600"/>
            <a:chOff x="0" y="0"/>
            <a:chExt cx="24384000" cy="1828800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24384000" cy="1828800"/>
            </a:xfrm>
            <a:prstGeom prst="rect">
              <a:avLst/>
            </a:pr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0123447" y="706755"/>
              <a:ext cx="4137107" cy="38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u="sng">
                  <a:solidFill>
                    <a:srgbClr val="000000"/>
                  </a:solidFill>
                  <a:latin typeface="Nourd Bold"/>
                  <a:hlinkClick r:id="rId2" action="ppaction://hlinksldjump"/>
                </a:rPr>
                <a:t>Torna all'indice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1612977">
            <a:off x="409823" y="531585"/>
            <a:ext cx="441071" cy="891872"/>
          </a:xfrm>
          <a:custGeom>
            <a:avLst/>
            <a:gdLst/>
            <a:ahLst/>
            <a:cxnLst/>
            <a:rect r="r" b="b" t="t" l="l"/>
            <a:pathLst>
              <a:path h="891872" w="441071">
                <a:moveTo>
                  <a:pt x="0" y="0"/>
                </a:moveTo>
                <a:lnTo>
                  <a:pt x="441071" y="0"/>
                </a:lnTo>
                <a:lnTo>
                  <a:pt x="441071" y="891872"/>
                </a:lnTo>
                <a:lnTo>
                  <a:pt x="0" y="891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62025"/>
            <a:ext cx="5807830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Tabella di regressione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264977"/>
            <a:ext cx="5807830" cy="1680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Rubik"/>
              </a:rPr>
              <a:t>Analisi di regressione delle vendite in relazione a ciascun metodo pubblicitario.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858344" y="977521"/>
            <a:ext cx="9400956" cy="7486901"/>
          </a:xfrm>
          <a:custGeom>
            <a:avLst/>
            <a:gdLst/>
            <a:ahLst/>
            <a:cxnLst/>
            <a:rect r="r" b="b" t="t" l="l"/>
            <a:pathLst>
              <a:path h="7486901" w="9400956">
                <a:moveTo>
                  <a:pt x="0" y="0"/>
                </a:moveTo>
                <a:lnTo>
                  <a:pt x="9400956" y="0"/>
                </a:lnTo>
                <a:lnTo>
                  <a:pt x="9400956" y="7486901"/>
                </a:lnTo>
                <a:lnTo>
                  <a:pt x="0" y="74869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01384" y="6505508"/>
            <a:ext cx="1264782" cy="1588196"/>
          </a:xfrm>
          <a:custGeom>
            <a:avLst/>
            <a:gdLst/>
            <a:ahLst/>
            <a:cxnLst/>
            <a:rect r="r" b="b" t="t" l="l"/>
            <a:pathLst>
              <a:path h="1588196" w="1264782">
                <a:moveTo>
                  <a:pt x="0" y="0"/>
                </a:moveTo>
                <a:lnTo>
                  <a:pt x="1264782" y="0"/>
                </a:lnTo>
                <a:lnTo>
                  <a:pt x="1264782" y="1588197"/>
                </a:lnTo>
                <a:lnTo>
                  <a:pt x="0" y="15881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067550" cy="10287000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8997003"/>
            <a:ext cx="18288000" cy="1371600"/>
            <a:chOff x="0" y="0"/>
            <a:chExt cx="24384000" cy="1828800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24384000" cy="1828800"/>
            </a:xfrm>
            <a:prstGeom prst="rect">
              <a:avLst/>
            </a:pr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0123447" y="706755"/>
              <a:ext cx="4137107" cy="38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u="sng">
                  <a:solidFill>
                    <a:srgbClr val="000000"/>
                  </a:solidFill>
                  <a:latin typeface="Nourd Bold"/>
                  <a:hlinkClick r:id="rId2" action="ppaction://hlinksldjump"/>
                </a:rPr>
                <a:t>Torna all'indice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1612977">
            <a:off x="409823" y="531585"/>
            <a:ext cx="441071" cy="891872"/>
          </a:xfrm>
          <a:custGeom>
            <a:avLst/>
            <a:gdLst/>
            <a:ahLst/>
            <a:cxnLst/>
            <a:rect r="r" b="b" t="t" l="l"/>
            <a:pathLst>
              <a:path h="891872" w="441071">
                <a:moveTo>
                  <a:pt x="0" y="0"/>
                </a:moveTo>
                <a:lnTo>
                  <a:pt x="441071" y="0"/>
                </a:lnTo>
                <a:lnTo>
                  <a:pt x="441071" y="891872"/>
                </a:lnTo>
                <a:lnTo>
                  <a:pt x="0" y="891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16614" y="480057"/>
            <a:ext cx="9042686" cy="8179610"/>
          </a:xfrm>
          <a:custGeom>
            <a:avLst/>
            <a:gdLst/>
            <a:ahLst/>
            <a:cxnLst/>
            <a:rect r="r" b="b" t="t" l="l"/>
            <a:pathLst>
              <a:path h="8179610" w="9042686">
                <a:moveTo>
                  <a:pt x="0" y="0"/>
                </a:moveTo>
                <a:lnTo>
                  <a:pt x="9042686" y="0"/>
                </a:lnTo>
                <a:lnTo>
                  <a:pt x="9042686" y="8179610"/>
                </a:lnTo>
                <a:lnTo>
                  <a:pt x="0" y="81796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62025"/>
            <a:ext cx="5807830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Tabella di regressione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264977"/>
            <a:ext cx="5807830" cy="1680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Rubik"/>
              </a:rPr>
              <a:t>Analisi di regressione delle vendite in relazione a ciascun metodo pubblicitario.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52900" y="2416674"/>
            <a:ext cx="12782200" cy="5829842"/>
          </a:xfrm>
          <a:custGeom>
            <a:avLst/>
            <a:gdLst/>
            <a:ahLst/>
            <a:cxnLst/>
            <a:rect r="r" b="b" t="t" l="l"/>
            <a:pathLst>
              <a:path h="5829842" w="12782200">
                <a:moveTo>
                  <a:pt x="0" y="0"/>
                </a:moveTo>
                <a:lnTo>
                  <a:pt x="12782200" y="0"/>
                </a:lnTo>
                <a:lnTo>
                  <a:pt x="12782200" y="5829842"/>
                </a:lnTo>
                <a:lnTo>
                  <a:pt x="0" y="5829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6471" y="-1533854"/>
            <a:ext cx="6202385" cy="6188834"/>
            <a:chOff x="0" y="0"/>
            <a:chExt cx="8269846" cy="8251779"/>
          </a:xfrm>
        </p:grpSpPr>
        <p:sp>
          <p:nvSpPr>
            <p:cNvPr name="Freeform 4" id="4"/>
            <p:cNvSpPr/>
            <p:nvPr/>
          </p:nvSpPr>
          <p:spPr>
            <a:xfrm flipH="false" flipV="false" rot="2825414">
              <a:off x="1299908" y="1115738"/>
              <a:ext cx="5670030" cy="6020302"/>
            </a:xfrm>
            <a:custGeom>
              <a:avLst/>
              <a:gdLst/>
              <a:ahLst/>
              <a:cxnLst/>
              <a:rect r="r" b="b" t="t" l="l"/>
              <a:pathLst>
                <a:path h="6020302" w="5670030">
                  <a:moveTo>
                    <a:pt x="0" y="0"/>
                  </a:moveTo>
                  <a:lnTo>
                    <a:pt x="5670030" y="0"/>
                  </a:lnTo>
                  <a:lnTo>
                    <a:pt x="5670030" y="6020302"/>
                  </a:lnTo>
                  <a:lnTo>
                    <a:pt x="0" y="6020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8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238940" y="3118148"/>
              <a:ext cx="7030906" cy="1590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750"/>
                </a:lnSpc>
              </a:pPr>
              <a:r>
                <a:rPr lang="en-US" sz="7500">
                  <a:solidFill>
                    <a:srgbClr val="000000"/>
                  </a:solidFill>
                  <a:latin typeface="Nourd Bold"/>
                </a:rPr>
                <a:t>Analisi 2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8915450"/>
            <a:ext cx="18288000" cy="1371550"/>
            <a:chOff x="0" y="0"/>
            <a:chExt cx="24384000" cy="1828734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24384000" cy="1828734"/>
            </a:xfrm>
            <a:prstGeom prst="rect">
              <a:avLst/>
            </a:pr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0123447" y="706755"/>
              <a:ext cx="4137107" cy="386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u="sng">
                  <a:solidFill>
                    <a:srgbClr val="000000"/>
                  </a:solidFill>
                  <a:latin typeface="Nourd Bold"/>
                  <a:hlinkClick r:id="rId5" action="ppaction://hlinksldjump"/>
                </a:rPr>
                <a:t>Torna all'indice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393917" y="311844"/>
            <a:ext cx="1438080" cy="1438080"/>
          </a:xfrm>
          <a:custGeom>
            <a:avLst/>
            <a:gdLst/>
            <a:ahLst/>
            <a:cxnLst/>
            <a:rect r="r" b="b" t="t" l="l"/>
            <a:pathLst>
              <a:path h="1438080" w="1438080">
                <a:moveTo>
                  <a:pt x="0" y="0"/>
                </a:moveTo>
                <a:lnTo>
                  <a:pt x="1438080" y="0"/>
                </a:lnTo>
                <a:lnTo>
                  <a:pt x="1438080" y="1438080"/>
                </a:lnTo>
                <a:lnTo>
                  <a:pt x="0" y="14380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067550" cy="10287000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8997003"/>
            <a:ext cx="18288000" cy="1371550"/>
            <a:chOff x="0" y="0"/>
            <a:chExt cx="24384000" cy="1828734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24384000" cy="1828734"/>
            </a:xfrm>
            <a:prstGeom prst="rect">
              <a:avLst/>
            </a:pr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0123447" y="706755"/>
              <a:ext cx="4137107" cy="386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u="sng">
                  <a:solidFill>
                    <a:srgbClr val="000000"/>
                  </a:solidFill>
                  <a:latin typeface="Nourd Bold"/>
                  <a:hlinkClick r:id="rId2" action="ppaction://hlinksldjump"/>
                </a:rPr>
                <a:t>Torna all'indice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648158" y="236954"/>
            <a:ext cx="1419392" cy="1419392"/>
          </a:xfrm>
          <a:custGeom>
            <a:avLst/>
            <a:gdLst/>
            <a:ahLst/>
            <a:cxnLst/>
            <a:rect r="r" b="b" t="t" l="l"/>
            <a:pathLst>
              <a:path h="1419392" w="1419392">
                <a:moveTo>
                  <a:pt x="0" y="0"/>
                </a:moveTo>
                <a:lnTo>
                  <a:pt x="1419392" y="0"/>
                </a:lnTo>
                <a:lnTo>
                  <a:pt x="1419392" y="1419392"/>
                </a:lnTo>
                <a:lnTo>
                  <a:pt x="0" y="1419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19211" y="1963254"/>
            <a:ext cx="8240089" cy="6360493"/>
          </a:xfrm>
          <a:custGeom>
            <a:avLst/>
            <a:gdLst/>
            <a:ahLst/>
            <a:cxnLst/>
            <a:rect r="r" b="b" t="t" l="l"/>
            <a:pathLst>
              <a:path h="6360493" w="8240089">
                <a:moveTo>
                  <a:pt x="0" y="0"/>
                </a:moveTo>
                <a:lnTo>
                  <a:pt x="8240089" y="0"/>
                </a:lnTo>
                <a:lnTo>
                  <a:pt x="8240089" y="6360492"/>
                </a:lnTo>
                <a:lnTo>
                  <a:pt x="0" y="63604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95840" y="1078665"/>
            <a:ext cx="2446741" cy="1422113"/>
          </a:xfrm>
          <a:custGeom>
            <a:avLst/>
            <a:gdLst/>
            <a:ahLst/>
            <a:cxnLst/>
            <a:rect r="r" b="b" t="t" l="l"/>
            <a:pathLst>
              <a:path h="1422113" w="2446741">
                <a:moveTo>
                  <a:pt x="0" y="0"/>
                </a:moveTo>
                <a:lnTo>
                  <a:pt x="2446741" y="0"/>
                </a:lnTo>
                <a:lnTo>
                  <a:pt x="2446741" y="1422113"/>
                </a:lnTo>
                <a:lnTo>
                  <a:pt x="0" y="1422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83442" y="1028700"/>
            <a:ext cx="2475858" cy="1522044"/>
          </a:xfrm>
          <a:custGeom>
            <a:avLst/>
            <a:gdLst/>
            <a:ahLst/>
            <a:cxnLst/>
            <a:rect r="r" b="b" t="t" l="l"/>
            <a:pathLst>
              <a:path h="1522044" w="2475858">
                <a:moveTo>
                  <a:pt x="0" y="0"/>
                </a:moveTo>
                <a:lnTo>
                  <a:pt x="2475858" y="0"/>
                </a:lnTo>
                <a:lnTo>
                  <a:pt x="2475858" y="1522044"/>
                </a:lnTo>
                <a:lnTo>
                  <a:pt x="0" y="15220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070" y="-1438071"/>
            <a:ext cx="6202385" cy="6188834"/>
            <a:chOff x="0" y="0"/>
            <a:chExt cx="8269846" cy="8251779"/>
          </a:xfrm>
        </p:grpSpPr>
        <p:sp>
          <p:nvSpPr>
            <p:cNvPr name="Freeform 11" id="11"/>
            <p:cNvSpPr/>
            <p:nvPr/>
          </p:nvSpPr>
          <p:spPr>
            <a:xfrm flipH="false" flipV="false" rot="2825414">
              <a:off x="1299908" y="1115738"/>
              <a:ext cx="5670030" cy="6020302"/>
            </a:xfrm>
            <a:custGeom>
              <a:avLst/>
              <a:gdLst/>
              <a:ahLst/>
              <a:cxnLst/>
              <a:rect r="r" b="b" t="t" l="l"/>
              <a:pathLst>
                <a:path h="6020302" w="5670030">
                  <a:moveTo>
                    <a:pt x="0" y="0"/>
                  </a:moveTo>
                  <a:lnTo>
                    <a:pt x="5670030" y="0"/>
                  </a:lnTo>
                  <a:lnTo>
                    <a:pt x="5670030" y="6020302"/>
                  </a:lnTo>
                  <a:lnTo>
                    <a:pt x="0" y="6020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48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238940" y="3118148"/>
              <a:ext cx="7030906" cy="1590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750"/>
                </a:lnSpc>
              </a:pPr>
              <a:r>
                <a:rPr lang="en-US" sz="7500">
                  <a:solidFill>
                    <a:srgbClr val="000000"/>
                  </a:solidFill>
                  <a:latin typeface="Nourd Bold"/>
                </a:rPr>
                <a:t>Analisi 3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41275" y="3120183"/>
            <a:ext cx="4927194" cy="237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 Bold"/>
              </a:rPr>
              <a:t>Cosa:</a:t>
            </a:r>
          </a:p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"/>
              </a:rPr>
              <a:t>Investimento e fatturato a confronto:</a:t>
            </a:r>
          </a:p>
          <a:p>
            <a:pPr marL="588325" indent="-294163" lvl="1">
              <a:lnSpc>
                <a:spcPts val="3814"/>
              </a:lnSpc>
              <a:buFont typeface="Arial"/>
              <a:buChar char="•"/>
            </a:pPr>
            <a:r>
              <a:rPr lang="en-US" sz="2724">
                <a:solidFill>
                  <a:srgbClr val="000000"/>
                </a:solidFill>
                <a:latin typeface="Rubik"/>
              </a:rPr>
              <a:t> Totali</a:t>
            </a:r>
          </a:p>
          <a:p>
            <a:pPr marL="588325" indent="-294163" lvl="1">
              <a:lnSpc>
                <a:spcPts val="3814"/>
              </a:lnSpc>
              <a:buFont typeface="Arial"/>
              <a:buChar char="•"/>
            </a:pPr>
            <a:r>
              <a:rPr lang="en-US" sz="2724">
                <a:solidFill>
                  <a:srgbClr val="000000"/>
                </a:solidFill>
                <a:latin typeface="Rubik"/>
              </a:rPr>
              <a:t> Relativi ai canali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1275" y="5803690"/>
            <a:ext cx="4690627" cy="237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 Bold"/>
              </a:rPr>
              <a:t>Come:</a:t>
            </a:r>
          </a:p>
          <a:p>
            <a:pPr marL="588325" indent="-294163" lvl="1">
              <a:lnSpc>
                <a:spcPts val="3814"/>
              </a:lnSpc>
              <a:buFont typeface="Arial"/>
              <a:buChar char="•"/>
            </a:pPr>
            <a:r>
              <a:rPr lang="en-US" sz="2724">
                <a:solidFill>
                  <a:srgbClr val="000000"/>
                </a:solidFill>
                <a:latin typeface="Rubik"/>
              </a:rPr>
              <a:t>Investimento relativo: grafico a torta interno</a:t>
            </a:r>
          </a:p>
          <a:p>
            <a:pPr marL="588325" indent="-294163" lvl="1">
              <a:lnSpc>
                <a:spcPts val="3814"/>
              </a:lnSpc>
              <a:buFont typeface="Arial"/>
              <a:buChar char="•"/>
            </a:pPr>
            <a:r>
              <a:rPr lang="en-US" sz="2724">
                <a:solidFill>
                  <a:srgbClr val="000000"/>
                </a:solidFill>
                <a:latin typeface="Rubik"/>
              </a:rPr>
              <a:t>Fatturato relativo: grafico ad anello esterno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067550" cy="10287000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8997003"/>
            <a:ext cx="18288000" cy="1371600"/>
            <a:chOff x="0" y="0"/>
            <a:chExt cx="24384000" cy="1828800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24384000" cy="1828800"/>
            </a:xfrm>
            <a:prstGeom prst="rect">
              <a:avLst/>
            </a:pr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0123447" y="706755"/>
              <a:ext cx="4137107" cy="38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u="sng">
                  <a:solidFill>
                    <a:srgbClr val="000000"/>
                  </a:solidFill>
                  <a:latin typeface="Nourd Bold"/>
                  <a:hlinkClick r:id="rId2" action="ppaction://hlinksldjump"/>
                </a:rPr>
                <a:t>Torna all'indice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821743" y="1028700"/>
            <a:ext cx="1437557" cy="1456089"/>
          </a:xfrm>
          <a:custGeom>
            <a:avLst/>
            <a:gdLst/>
            <a:ahLst/>
            <a:cxnLst/>
            <a:rect r="r" b="b" t="t" l="l"/>
            <a:pathLst>
              <a:path h="1456089" w="1437557">
                <a:moveTo>
                  <a:pt x="0" y="0"/>
                </a:moveTo>
                <a:lnTo>
                  <a:pt x="1437557" y="0"/>
                </a:lnTo>
                <a:lnTo>
                  <a:pt x="1437557" y="1456089"/>
                </a:lnTo>
                <a:lnTo>
                  <a:pt x="0" y="1456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7452043"/>
            <a:ext cx="709556" cy="895082"/>
          </a:xfrm>
          <a:custGeom>
            <a:avLst/>
            <a:gdLst/>
            <a:ahLst/>
            <a:cxnLst/>
            <a:rect r="r" b="b" t="t" l="l"/>
            <a:pathLst>
              <a:path h="895082" w="709556">
                <a:moveTo>
                  <a:pt x="0" y="0"/>
                </a:moveTo>
                <a:lnTo>
                  <a:pt x="709556" y="0"/>
                </a:lnTo>
                <a:lnTo>
                  <a:pt x="709556" y="895082"/>
                </a:lnTo>
                <a:lnTo>
                  <a:pt x="0" y="8950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612977">
            <a:off x="409823" y="531585"/>
            <a:ext cx="441071" cy="891872"/>
          </a:xfrm>
          <a:custGeom>
            <a:avLst/>
            <a:gdLst/>
            <a:ahLst/>
            <a:cxnLst/>
            <a:rect r="r" b="b" t="t" l="l"/>
            <a:pathLst>
              <a:path h="891872" w="441071">
                <a:moveTo>
                  <a:pt x="0" y="0"/>
                </a:moveTo>
                <a:lnTo>
                  <a:pt x="441071" y="0"/>
                </a:lnTo>
                <a:lnTo>
                  <a:pt x="441071" y="891872"/>
                </a:lnTo>
                <a:lnTo>
                  <a:pt x="0" y="891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816350"/>
            <a:ext cx="5499315" cy="1680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Rubik"/>
              </a:rPr>
              <a:t>Il miglior canale è quello televisivo, sul quale converrebbe investire di più.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810252" y="3357679"/>
            <a:ext cx="717764" cy="834609"/>
          </a:xfrm>
          <a:custGeom>
            <a:avLst/>
            <a:gdLst/>
            <a:ahLst/>
            <a:cxnLst/>
            <a:rect r="r" b="b" t="t" l="l"/>
            <a:pathLst>
              <a:path h="834609" w="717764">
                <a:moveTo>
                  <a:pt x="0" y="0"/>
                </a:moveTo>
                <a:lnTo>
                  <a:pt x="717763" y="0"/>
                </a:lnTo>
                <a:lnTo>
                  <a:pt x="717763" y="834609"/>
                </a:lnTo>
                <a:lnTo>
                  <a:pt x="0" y="8346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305019" y="1259431"/>
            <a:ext cx="4581693" cy="6870884"/>
            <a:chOff x="0" y="0"/>
            <a:chExt cx="6108924" cy="91611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619830" y="6611248"/>
              <a:ext cx="732225" cy="1220375"/>
            </a:xfrm>
            <a:custGeom>
              <a:avLst/>
              <a:gdLst/>
              <a:ahLst/>
              <a:cxnLst/>
              <a:rect r="r" b="b" t="t" l="l"/>
              <a:pathLst>
                <a:path h="1220375" w="732225">
                  <a:moveTo>
                    <a:pt x="0" y="0"/>
                  </a:moveTo>
                  <a:lnTo>
                    <a:pt x="732224" y="0"/>
                  </a:lnTo>
                  <a:lnTo>
                    <a:pt x="732224" y="1220375"/>
                  </a:lnTo>
                  <a:lnTo>
                    <a:pt x="0" y="12203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48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184162" y="8102830"/>
              <a:ext cx="1603559" cy="1058349"/>
            </a:xfrm>
            <a:custGeom>
              <a:avLst/>
              <a:gdLst/>
              <a:ahLst/>
              <a:cxnLst/>
              <a:rect r="r" b="b" t="t" l="l"/>
              <a:pathLst>
                <a:path h="1058349" w="1603559">
                  <a:moveTo>
                    <a:pt x="0" y="0"/>
                  </a:moveTo>
                  <a:lnTo>
                    <a:pt x="1603560" y="0"/>
                  </a:lnTo>
                  <a:lnTo>
                    <a:pt x="1603560" y="1058349"/>
                  </a:lnTo>
                  <a:lnTo>
                    <a:pt x="0" y="1058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alphaModFix amt="48000"/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452327" y="6609001"/>
              <a:ext cx="1410633" cy="1174352"/>
            </a:xfrm>
            <a:custGeom>
              <a:avLst/>
              <a:gdLst/>
              <a:ahLst/>
              <a:cxnLst/>
              <a:rect r="r" b="b" t="t" l="l"/>
              <a:pathLst>
                <a:path h="1174352" w="1410633">
                  <a:moveTo>
                    <a:pt x="0" y="0"/>
                  </a:moveTo>
                  <a:lnTo>
                    <a:pt x="1410633" y="0"/>
                  </a:lnTo>
                  <a:lnTo>
                    <a:pt x="1410633" y="1174352"/>
                  </a:lnTo>
                  <a:lnTo>
                    <a:pt x="0" y="1174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alphaModFix amt="48000"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535653" y="6342711"/>
              <a:ext cx="1296043" cy="1440641"/>
            </a:xfrm>
            <a:custGeom>
              <a:avLst/>
              <a:gdLst/>
              <a:ahLst/>
              <a:cxnLst/>
              <a:rect r="r" b="b" t="t" l="l"/>
              <a:pathLst>
                <a:path h="1440641" w="1296043">
                  <a:moveTo>
                    <a:pt x="0" y="0"/>
                  </a:moveTo>
                  <a:lnTo>
                    <a:pt x="1296043" y="0"/>
                  </a:lnTo>
                  <a:lnTo>
                    <a:pt x="1296043" y="1440642"/>
                  </a:lnTo>
                  <a:lnTo>
                    <a:pt x="0" y="1440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alphaModFix amt="48000"/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108924" cy="6108924"/>
            </a:xfrm>
            <a:custGeom>
              <a:avLst/>
              <a:gdLst/>
              <a:ahLst/>
              <a:cxnLst/>
              <a:rect r="r" b="b" t="t" l="l"/>
              <a:pathLst>
                <a:path h="6108924" w="6108924">
                  <a:moveTo>
                    <a:pt x="0" y="0"/>
                  </a:moveTo>
                  <a:lnTo>
                    <a:pt x="6108924" y="0"/>
                  </a:lnTo>
                  <a:lnTo>
                    <a:pt x="6108924" y="6108924"/>
                  </a:lnTo>
                  <a:lnTo>
                    <a:pt x="0" y="6108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8700" y="769569"/>
            <a:ext cx="5643674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Risutati e riflessioni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57264" y="6378102"/>
            <a:ext cx="4715110" cy="1671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ubik"/>
              </a:rPr>
              <a:t>Radio e Newspaper risultano essere canali meno efficienti.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75803" y="4505327"/>
            <a:ext cx="11936394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>
                <a:solidFill>
                  <a:srgbClr val="8064CB"/>
                </a:solidFill>
                <a:latin typeface="Nourd Bold"/>
              </a:rPr>
              <a:t>Grazie per l’attenzione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40587" y="6189744"/>
            <a:ext cx="5006825" cy="666128"/>
            <a:chOff x="0" y="0"/>
            <a:chExt cx="6675767" cy="888170"/>
          </a:xfrm>
        </p:grpSpPr>
        <p:sp>
          <p:nvSpPr>
            <p:cNvPr name="Freeform 4" id="4">
              <a:hlinkClick r:id="rId3" tooltip="https://github.com/epuntata/daita-final-project"/>
            </p:cNvPr>
            <p:cNvSpPr/>
            <p:nvPr/>
          </p:nvSpPr>
          <p:spPr>
            <a:xfrm flipH="false" flipV="false" rot="0">
              <a:off x="5787597" y="0"/>
              <a:ext cx="888170" cy="888170"/>
            </a:xfrm>
            <a:custGeom>
              <a:avLst/>
              <a:gdLst/>
              <a:ahLst/>
              <a:cxnLst/>
              <a:rect r="r" b="b" t="t" l="l"/>
              <a:pathLst>
                <a:path h="888170" w="888170">
                  <a:moveTo>
                    <a:pt x="0" y="0"/>
                  </a:moveTo>
                  <a:lnTo>
                    <a:pt x="888170" y="0"/>
                  </a:lnTo>
                  <a:lnTo>
                    <a:pt x="888170" y="888170"/>
                  </a:lnTo>
                  <a:lnTo>
                    <a:pt x="0" y="8881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47466"/>
              <a:ext cx="5583261" cy="717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8064CB"/>
                  </a:solidFill>
                  <a:latin typeface="Rubik"/>
                </a:rPr>
                <a:t>Per approfondimenti: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647709">
            <a:off x="13047667" y="1909642"/>
            <a:ext cx="834789" cy="736132"/>
          </a:xfrm>
          <a:custGeom>
            <a:avLst/>
            <a:gdLst/>
            <a:ahLst/>
            <a:cxnLst/>
            <a:rect r="r" b="b" t="t" l="l"/>
            <a:pathLst>
              <a:path h="736132" w="834789">
                <a:moveTo>
                  <a:pt x="0" y="0"/>
                </a:moveTo>
                <a:lnTo>
                  <a:pt x="834789" y="0"/>
                </a:lnTo>
                <a:lnTo>
                  <a:pt x="834789" y="736132"/>
                </a:lnTo>
                <a:lnTo>
                  <a:pt x="0" y="736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646260">
            <a:off x="14859368" y="3800024"/>
            <a:ext cx="834789" cy="736132"/>
          </a:xfrm>
          <a:custGeom>
            <a:avLst/>
            <a:gdLst/>
            <a:ahLst/>
            <a:cxnLst/>
            <a:rect r="r" b="b" t="t" l="l"/>
            <a:pathLst>
              <a:path h="736132" w="834789">
                <a:moveTo>
                  <a:pt x="0" y="0"/>
                </a:moveTo>
                <a:lnTo>
                  <a:pt x="834788" y="0"/>
                </a:lnTo>
                <a:lnTo>
                  <a:pt x="834788" y="736132"/>
                </a:lnTo>
                <a:lnTo>
                  <a:pt x="0" y="736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0639" y="367123"/>
            <a:ext cx="6701430" cy="3916046"/>
          </a:xfrm>
          <a:custGeom>
            <a:avLst/>
            <a:gdLst/>
            <a:ahLst/>
            <a:cxnLst/>
            <a:rect r="r" b="b" t="t" l="l"/>
            <a:pathLst>
              <a:path h="3916046" w="6701430">
                <a:moveTo>
                  <a:pt x="0" y="0"/>
                </a:moveTo>
                <a:lnTo>
                  <a:pt x="6701430" y="0"/>
                </a:lnTo>
                <a:lnTo>
                  <a:pt x="6701430" y="3916047"/>
                </a:lnTo>
                <a:lnTo>
                  <a:pt x="0" y="3916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5597" r="0" b="-3552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38127">
            <a:off x="3382896" y="3800024"/>
            <a:ext cx="834789" cy="736132"/>
          </a:xfrm>
          <a:custGeom>
            <a:avLst/>
            <a:gdLst/>
            <a:ahLst/>
            <a:cxnLst/>
            <a:rect r="r" b="b" t="t" l="l"/>
            <a:pathLst>
              <a:path h="736132" w="834789">
                <a:moveTo>
                  <a:pt x="0" y="0"/>
                </a:moveTo>
                <a:lnTo>
                  <a:pt x="834789" y="0"/>
                </a:lnTo>
                <a:lnTo>
                  <a:pt x="834789" y="736132"/>
                </a:lnTo>
                <a:lnTo>
                  <a:pt x="0" y="736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67344" y="3433468"/>
            <a:ext cx="3553312" cy="3420063"/>
          </a:xfrm>
          <a:custGeom>
            <a:avLst/>
            <a:gdLst/>
            <a:ahLst/>
            <a:cxnLst/>
            <a:rect r="r" b="b" t="t" l="l"/>
            <a:pathLst>
              <a:path h="3420063" w="3553312">
                <a:moveTo>
                  <a:pt x="0" y="0"/>
                </a:moveTo>
                <a:lnTo>
                  <a:pt x="3553312" y="0"/>
                </a:lnTo>
                <a:lnTo>
                  <a:pt x="3553312" y="3420064"/>
                </a:lnTo>
                <a:lnTo>
                  <a:pt x="0" y="3420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9352">
            <a:off x="2938904" y="759190"/>
            <a:ext cx="4299658" cy="806186"/>
          </a:xfrm>
          <a:custGeom>
            <a:avLst/>
            <a:gdLst/>
            <a:ahLst/>
            <a:cxnLst/>
            <a:rect r="r" b="b" t="t" l="l"/>
            <a:pathLst>
              <a:path h="806186" w="4299658">
                <a:moveTo>
                  <a:pt x="0" y="0"/>
                </a:moveTo>
                <a:lnTo>
                  <a:pt x="4299657" y="0"/>
                </a:lnTo>
                <a:lnTo>
                  <a:pt x="4299657" y="806186"/>
                </a:lnTo>
                <a:lnTo>
                  <a:pt x="0" y="8061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09911" y="524111"/>
            <a:ext cx="4559300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50"/>
              </a:lnSpc>
            </a:pPr>
            <a:r>
              <a:rPr lang="en-US" sz="7500" u="none">
                <a:solidFill>
                  <a:srgbClr val="000000"/>
                </a:solidFill>
                <a:latin typeface="Nourd Bold"/>
              </a:rPr>
              <a:t>Team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8002442">
            <a:off x="9437671" y="8890234"/>
            <a:ext cx="834789" cy="736132"/>
          </a:xfrm>
          <a:custGeom>
            <a:avLst/>
            <a:gdLst/>
            <a:ahLst/>
            <a:cxnLst/>
            <a:rect r="r" b="b" t="t" l="l"/>
            <a:pathLst>
              <a:path h="736132" w="834789">
                <a:moveTo>
                  <a:pt x="0" y="0"/>
                </a:moveTo>
                <a:lnTo>
                  <a:pt x="834789" y="0"/>
                </a:lnTo>
                <a:lnTo>
                  <a:pt x="834789" y="736132"/>
                </a:lnTo>
                <a:lnTo>
                  <a:pt x="0" y="736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662827">
            <a:off x="14925491" y="6675272"/>
            <a:ext cx="834789" cy="736132"/>
          </a:xfrm>
          <a:custGeom>
            <a:avLst/>
            <a:gdLst/>
            <a:ahLst/>
            <a:cxnLst/>
            <a:rect r="r" b="b" t="t" l="l"/>
            <a:pathLst>
              <a:path h="736132" w="834789">
                <a:moveTo>
                  <a:pt x="0" y="0"/>
                </a:moveTo>
                <a:lnTo>
                  <a:pt x="834789" y="0"/>
                </a:lnTo>
                <a:lnTo>
                  <a:pt x="834789" y="736132"/>
                </a:lnTo>
                <a:lnTo>
                  <a:pt x="0" y="736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134508">
            <a:off x="4272167" y="7119819"/>
            <a:ext cx="834789" cy="736132"/>
          </a:xfrm>
          <a:custGeom>
            <a:avLst/>
            <a:gdLst/>
            <a:ahLst/>
            <a:cxnLst/>
            <a:rect r="r" b="b" t="t" l="l"/>
            <a:pathLst>
              <a:path h="736132" w="834789">
                <a:moveTo>
                  <a:pt x="0" y="0"/>
                </a:moveTo>
                <a:lnTo>
                  <a:pt x="834788" y="0"/>
                </a:lnTo>
                <a:lnTo>
                  <a:pt x="834788" y="736132"/>
                </a:lnTo>
                <a:lnTo>
                  <a:pt x="0" y="736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703284">
            <a:off x="6767500" y="1392099"/>
            <a:ext cx="834789" cy="736132"/>
          </a:xfrm>
          <a:custGeom>
            <a:avLst/>
            <a:gdLst/>
            <a:ahLst/>
            <a:cxnLst/>
            <a:rect r="r" b="b" t="t" l="l"/>
            <a:pathLst>
              <a:path h="736132" w="834789">
                <a:moveTo>
                  <a:pt x="0" y="0"/>
                </a:moveTo>
                <a:lnTo>
                  <a:pt x="834788" y="0"/>
                </a:lnTo>
                <a:lnTo>
                  <a:pt x="834788" y="736132"/>
                </a:lnTo>
                <a:lnTo>
                  <a:pt x="0" y="736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169634" y="1286106"/>
            <a:ext cx="397991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GIOVANNI DE CALES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23276" y="5143500"/>
            <a:ext cx="357603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EUGENIA BALDONI (BALDONI E.)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45918" y="2745005"/>
            <a:ext cx="357603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MARCO ROMA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80409" y="8362950"/>
            <a:ext cx="396247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FRANCESCO MURGO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88733" y="8271663"/>
            <a:ext cx="396247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WILLIAM SCRIMA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74442" y="2745005"/>
            <a:ext cx="396247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ANAS CHAYA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24012" y="5216620"/>
            <a:ext cx="3962477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ELEONORA ROSSI (ROSSI E.)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gradFill rotWithShape="true">
            <a:gsLst>
              <a:gs pos="0">
                <a:srgbClr val="CDFFD8">
                  <a:alpha val="100000"/>
                </a:srgbClr>
              </a:gs>
              <a:gs pos="100000">
                <a:srgbClr val="94B9FF">
                  <a:alpha val="100000"/>
                </a:srgbClr>
              </a:gs>
            </a:gsLst>
            <a:lin ang="0"/>
          </a:gradFill>
        </p:spPr>
      </p:sp>
      <p:sp>
        <p:nvSpPr>
          <p:cNvPr name="TextBox 3" id="3"/>
          <p:cNvSpPr txBox="true"/>
          <p:nvPr/>
        </p:nvSpPr>
        <p:spPr>
          <a:xfrm rot="0">
            <a:off x="1584608" y="4505327"/>
            <a:ext cx="5974784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50"/>
              </a:lnSpc>
            </a:pPr>
            <a:r>
              <a:rPr lang="en-US" sz="7500" u="none">
                <a:solidFill>
                  <a:srgbClr val="000000"/>
                </a:solidFill>
                <a:latin typeface="Nourd Bold"/>
              </a:rPr>
              <a:t>Indice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1100911">
            <a:off x="6401397" y="3325510"/>
            <a:ext cx="679152" cy="868682"/>
          </a:xfrm>
          <a:custGeom>
            <a:avLst/>
            <a:gdLst/>
            <a:ahLst/>
            <a:cxnLst/>
            <a:rect r="r" b="b" t="t" l="l"/>
            <a:pathLst>
              <a:path h="868682" w="679152">
                <a:moveTo>
                  <a:pt x="0" y="0"/>
                </a:moveTo>
                <a:lnTo>
                  <a:pt x="679152" y="0"/>
                </a:lnTo>
                <a:lnTo>
                  <a:pt x="679152" y="868683"/>
                </a:lnTo>
                <a:lnTo>
                  <a:pt x="0" y="868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49655">
            <a:off x="1707156" y="3314574"/>
            <a:ext cx="611963" cy="782744"/>
          </a:xfrm>
          <a:custGeom>
            <a:avLst/>
            <a:gdLst/>
            <a:ahLst/>
            <a:cxnLst/>
            <a:rect r="r" b="b" t="t" l="l"/>
            <a:pathLst>
              <a:path h="782744" w="611963">
                <a:moveTo>
                  <a:pt x="611963" y="0"/>
                </a:moveTo>
                <a:lnTo>
                  <a:pt x="0" y="0"/>
                </a:lnTo>
                <a:lnTo>
                  <a:pt x="0" y="782744"/>
                </a:lnTo>
                <a:lnTo>
                  <a:pt x="611963" y="782744"/>
                </a:lnTo>
                <a:lnTo>
                  <a:pt x="6119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699088">
            <a:off x="1854557" y="6239821"/>
            <a:ext cx="679152" cy="868682"/>
          </a:xfrm>
          <a:custGeom>
            <a:avLst/>
            <a:gdLst/>
            <a:ahLst/>
            <a:cxnLst/>
            <a:rect r="r" b="b" t="t" l="l"/>
            <a:pathLst>
              <a:path h="868682" w="679152">
                <a:moveTo>
                  <a:pt x="0" y="0"/>
                </a:moveTo>
                <a:lnTo>
                  <a:pt x="679151" y="0"/>
                </a:lnTo>
                <a:lnTo>
                  <a:pt x="679151" y="868683"/>
                </a:lnTo>
                <a:lnTo>
                  <a:pt x="0" y="868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9750344">
            <a:off x="6444516" y="6379427"/>
            <a:ext cx="611963" cy="782744"/>
          </a:xfrm>
          <a:custGeom>
            <a:avLst/>
            <a:gdLst/>
            <a:ahLst/>
            <a:cxnLst/>
            <a:rect r="r" b="b" t="t" l="l"/>
            <a:pathLst>
              <a:path h="782744" w="611963">
                <a:moveTo>
                  <a:pt x="611964" y="0"/>
                </a:moveTo>
                <a:lnTo>
                  <a:pt x="0" y="0"/>
                </a:lnTo>
                <a:lnTo>
                  <a:pt x="0" y="782744"/>
                </a:lnTo>
                <a:lnTo>
                  <a:pt x="611964" y="782744"/>
                </a:lnTo>
                <a:lnTo>
                  <a:pt x="6119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438930" y="1665732"/>
            <a:ext cx="5820370" cy="6702960"/>
            <a:chOff x="0" y="0"/>
            <a:chExt cx="7760494" cy="893728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789596"/>
              <a:ext cx="7760494" cy="71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Canali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68531"/>
              <a:ext cx="7760494" cy="71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  <a:hlinkClick r:id="rId4" action="ppaction://hlinksldjump"/>
                </a:rPr>
                <a:t>Working plan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653196"/>
              <a:ext cx="7760494" cy="71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  <a:hlinkClick r:id="rId5" action="ppaction://hlinksldjump"/>
                </a:rPr>
                <a:t>Data collection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843869"/>
              <a:ext cx="7760494" cy="71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  <a:hlinkClick r:id="rId6" action="ppaction://hlinksldjump"/>
                </a:rPr>
                <a:t>Roadmap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560824"/>
              <a:ext cx="7760494" cy="71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Diagramma E - 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464364"/>
              <a:ext cx="7760494" cy="717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  <a:hlinkClick r:id="rId7" action="ppaction://hlinksldjump"/>
                </a:rPr>
                <a:t>Analisi 1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410003"/>
              <a:ext cx="7760494" cy="717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  <a:hlinkClick r:id="rId8" action="ppaction://hlinksldjump"/>
                </a:rPr>
                <a:t>Analisi 2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350714"/>
              <a:ext cx="7760494" cy="717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  <a:hlinkClick r:id="rId9" action="ppaction://hlinksldjump"/>
                </a:rPr>
                <a:t>Analisi 3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76200"/>
              <a:ext cx="7760494" cy="71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  <a:hlinkClick r:id="rId10" action="ppaction://hlinksldjump"/>
                </a:rPr>
                <a:t>Panoramica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8220153"/>
              <a:ext cx="7760494" cy="71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  <a:hlinkClick r:id="rId11" action="ppaction://hlinksldjump"/>
                </a:rPr>
                <a:t>Risultati e riflessioni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5618566"/>
            <a:ext cx="18288000" cy="4668434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2825414">
            <a:off x="2003631" y="-398931"/>
            <a:ext cx="4252522" cy="4515227"/>
          </a:xfrm>
          <a:custGeom>
            <a:avLst/>
            <a:gdLst/>
            <a:ahLst/>
            <a:cxnLst/>
            <a:rect r="r" b="b" t="t" l="l"/>
            <a:pathLst>
              <a:path h="4515227" w="4252522">
                <a:moveTo>
                  <a:pt x="0" y="0"/>
                </a:moveTo>
                <a:lnTo>
                  <a:pt x="4252523" y="0"/>
                </a:lnTo>
                <a:lnTo>
                  <a:pt x="4252523" y="4515226"/>
                </a:lnTo>
                <a:lnTo>
                  <a:pt x="0" y="4515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35049">
            <a:off x="10905615" y="572081"/>
            <a:ext cx="1075029" cy="1925949"/>
          </a:xfrm>
          <a:custGeom>
            <a:avLst/>
            <a:gdLst/>
            <a:ahLst/>
            <a:cxnLst/>
            <a:rect r="r" b="b" t="t" l="l"/>
            <a:pathLst>
              <a:path h="1925949" w="1075029">
                <a:moveTo>
                  <a:pt x="0" y="0"/>
                </a:moveTo>
                <a:lnTo>
                  <a:pt x="1075029" y="0"/>
                </a:lnTo>
                <a:lnTo>
                  <a:pt x="1075029" y="1925949"/>
                </a:lnTo>
                <a:lnTo>
                  <a:pt x="0" y="19259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6046807"/>
            <a:ext cx="5748615" cy="3649544"/>
            <a:chOff x="0" y="0"/>
            <a:chExt cx="7664820" cy="48660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78112" cy="933396"/>
            </a:xfrm>
            <a:custGeom>
              <a:avLst/>
              <a:gdLst/>
              <a:ahLst/>
              <a:cxnLst/>
              <a:rect r="r" b="b" t="t" l="l"/>
              <a:pathLst>
                <a:path h="933396" w="4978112">
                  <a:moveTo>
                    <a:pt x="0" y="0"/>
                  </a:moveTo>
                  <a:lnTo>
                    <a:pt x="4978112" y="0"/>
                  </a:lnTo>
                  <a:lnTo>
                    <a:pt x="4978112" y="933396"/>
                  </a:lnTo>
                  <a:lnTo>
                    <a:pt x="0" y="933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8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886239" y="146023"/>
              <a:ext cx="3205635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Rubik Semi-Bold"/>
                </a:rPr>
                <a:t>OBIETTIVI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398032"/>
              <a:ext cx="7664820" cy="34680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Rubik"/>
                </a:rPr>
                <a:t>Valutazione dell’esistenza di correlazioni significative tra i diversi parametri.</a:t>
              </a:r>
            </a:p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 u="none">
                  <a:solidFill>
                    <a:srgbClr val="000000"/>
                  </a:solidFill>
                  <a:latin typeface="Rubik"/>
                </a:rPr>
                <a:t>Valutazione del successo delle  campagne pubblicitarie in base al budget investito.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962025"/>
            <a:ext cx="12734870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 u="none">
                <a:solidFill>
                  <a:srgbClr val="000000"/>
                </a:solidFill>
                <a:latin typeface="Nourd Bold"/>
              </a:rPr>
              <a:t>Panoramica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016608"/>
            <a:ext cx="14679185" cy="1680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Rubik"/>
              </a:rPr>
              <a:t>Lo scopo è ottenere un’analisi delle caratteristiche predominanti nel settore pubblicitario e studiare le variazioni nelle performance delle campagne pubblicitarie in relazione ai canali di trasmissione utilizzati.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165995" y="1000125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Nourd Bold"/>
                <a:hlinkClick r:id="rId8" action="ppaction://hlinksldjump"/>
              </a:rPr>
              <a:t>Torna all'indice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666669" y="6071800"/>
            <a:ext cx="4715110" cy="3186417"/>
            <a:chOff x="0" y="0"/>
            <a:chExt cx="6286813" cy="424855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78112" cy="933396"/>
            </a:xfrm>
            <a:custGeom>
              <a:avLst/>
              <a:gdLst/>
              <a:ahLst/>
              <a:cxnLst/>
              <a:rect r="r" b="b" t="t" l="l"/>
              <a:pathLst>
                <a:path h="933396" w="4978112">
                  <a:moveTo>
                    <a:pt x="0" y="0"/>
                  </a:moveTo>
                  <a:lnTo>
                    <a:pt x="4978112" y="0"/>
                  </a:lnTo>
                  <a:lnTo>
                    <a:pt x="4978112" y="933396"/>
                  </a:lnTo>
                  <a:lnTo>
                    <a:pt x="0" y="933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8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1364707"/>
              <a:ext cx="6286813" cy="2883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Rubik"/>
                </a:rPr>
                <a:t>Sviluppo di un modello predittivo per stimare l’efficacia di una campagna pubblicitaria in base alle sue specifiche caratteristiche.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000539" y="168248"/>
              <a:ext cx="3205635" cy="59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Rubik Semi-Bold"/>
                </a:rPr>
                <a:t>FINALITÀ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233852" y="3717002"/>
            <a:ext cx="16230600" cy="4762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33100" y="3516614"/>
            <a:ext cx="410299" cy="41029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352017" y="3511852"/>
            <a:ext cx="410299" cy="410299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501290" y="3159641"/>
            <a:ext cx="1022042" cy="1124247"/>
          </a:xfrm>
          <a:custGeom>
            <a:avLst/>
            <a:gdLst/>
            <a:ahLst/>
            <a:cxnLst/>
            <a:rect r="r" b="b" t="t" l="l"/>
            <a:pathLst>
              <a:path h="1124247" w="1022042">
                <a:moveTo>
                  <a:pt x="0" y="0"/>
                </a:moveTo>
                <a:lnTo>
                  <a:pt x="1022042" y="0"/>
                </a:lnTo>
                <a:lnTo>
                  <a:pt x="1022042" y="1124246"/>
                </a:lnTo>
                <a:lnTo>
                  <a:pt x="0" y="1124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675332" y="3516614"/>
            <a:ext cx="410299" cy="410299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989170" y="707176"/>
            <a:ext cx="1498126" cy="1517439"/>
          </a:xfrm>
          <a:custGeom>
            <a:avLst/>
            <a:gdLst/>
            <a:ahLst/>
            <a:cxnLst/>
            <a:rect r="r" b="b" t="t" l="l"/>
            <a:pathLst>
              <a:path h="1517439" w="1498126">
                <a:moveTo>
                  <a:pt x="0" y="0"/>
                </a:moveTo>
                <a:lnTo>
                  <a:pt x="1498126" y="0"/>
                </a:lnTo>
                <a:lnTo>
                  <a:pt x="1498126" y="1517439"/>
                </a:lnTo>
                <a:lnTo>
                  <a:pt x="0" y="1517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825414">
            <a:off x="2003631" y="-398931"/>
            <a:ext cx="4252522" cy="4515227"/>
          </a:xfrm>
          <a:custGeom>
            <a:avLst/>
            <a:gdLst/>
            <a:ahLst/>
            <a:cxnLst/>
            <a:rect r="r" b="b" t="t" l="l"/>
            <a:pathLst>
              <a:path h="4515227" w="4252522">
                <a:moveTo>
                  <a:pt x="0" y="0"/>
                </a:moveTo>
                <a:lnTo>
                  <a:pt x="4252523" y="0"/>
                </a:lnTo>
                <a:lnTo>
                  <a:pt x="4252523" y="4515226"/>
                </a:lnTo>
                <a:lnTo>
                  <a:pt x="0" y="4515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962025"/>
            <a:ext cx="11210807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Working plan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56470" y="1437320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Nourd Bold"/>
                <a:hlinkClick r:id="rId8" action="ppaction://hlinksldjump"/>
              </a:rPr>
              <a:t>Torna all'indice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773630"/>
            <a:ext cx="3452142" cy="285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"/>
              </a:rPr>
              <a:t>Ci sono stati forniti 3 dataset in formati diversi: </a:t>
            </a:r>
          </a:p>
          <a:p>
            <a:pPr marL="588325" indent="-294163" lvl="1">
              <a:lnSpc>
                <a:spcPts val="3814"/>
              </a:lnSpc>
              <a:buFont typeface="Arial"/>
              <a:buChar char="•"/>
            </a:pPr>
            <a:r>
              <a:rPr lang="en-US" sz="2724">
                <a:solidFill>
                  <a:srgbClr val="000000"/>
                </a:solidFill>
                <a:latin typeface="Rubik"/>
              </a:rPr>
              <a:t>Excel </a:t>
            </a:r>
          </a:p>
          <a:p>
            <a:pPr marL="588325" indent="-294163" lvl="1">
              <a:lnSpc>
                <a:spcPts val="3814"/>
              </a:lnSpc>
              <a:buFont typeface="Arial"/>
              <a:buChar char="•"/>
            </a:pPr>
            <a:r>
              <a:rPr lang="en-US" sz="2724">
                <a:solidFill>
                  <a:srgbClr val="000000"/>
                </a:solidFill>
                <a:latin typeface="Rubik"/>
              </a:rPr>
              <a:t>csv</a:t>
            </a:r>
          </a:p>
          <a:p>
            <a:pPr marL="588325" indent="-294163" lvl="1">
              <a:lnSpc>
                <a:spcPts val="3814"/>
              </a:lnSpc>
              <a:buFont typeface="Arial"/>
              <a:buChar char="•"/>
            </a:pPr>
            <a:r>
              <a:rPr lang="en-US" sz="2724">
                <a:solidFill>
                  <a:srgbClr val="000000"/>
                </a:solidFill>
                <a:latin typeface="Rubik"/>
              </a:rPr>
              <a:t>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52017" y="4561511"/>
            <a:ext cx="3260652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DATA CLEANING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47761" y="5773630"/>
            <a:ext cx="3260652" cy="3331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"/>
              </a:rPr>
              <a:t>Eliminazione record contenenti dati irregolari, utilizzando Python e le sue librerie.</a:t>
            </a:r>
          </a:p>
          <a:p>
            <a:pPr>
              <a:lnSpc>
                <a:spcPts val="3814"/>
              </a:lnSpc>
            </a:pPr>
          </a:p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"/>
              </a:rPr>
              <a:t>link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3100" y="4561511"/>
            <a:ext cx="345214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DATA COLLECTION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70933" y="5732019"/>
            <a:ext cx="3260652" cy="285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"/>
              </a:rPr>
              <a:t>Catalogazione dei dataset in una struttura simile ad una warehouse, utilizzando MySQL e Power BI.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012311" y="4561511"/>
            <a:ext cx="326065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REPORT DI SVILUPPO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998648" y="5732019"/>
            <a:ext cx="3260652" cy="237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"/>
              </a:rPr>
              <a:t>Data visualization e analisi tramite Power BI e R.</a:t>
            </a:r>
          </a:p>
          <a:p>
            <a:pPr>
              <a:lnSpc>
                <a:spcPts val="3814"/>
              </a:lnSpc>
            </a:pPr>
          </a:p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"/>
              </a:rPr>
              <a:t>link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12311" y="8047628"/>
            <a:ext cx="3452142" cy="94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4"/>
              </a:lnSpc>
            </a:pPr>
          </a:p>
          <a:p>
            <a:pPr>
              <a:lnSpc>
                <a:spcPts val="3814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678408" y="4561511"/>
            <a:ext cx="326065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DATA WAREHOUSE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025"/>
            <a:ext cx="8621125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50"/>
              </a:lnSpc>
            </a:pPr>
            <a:r>
              <a:rPr lang="en-US" sz="7500" u="none">
                <a:solidFill>
                  <a:srgbClr val="000000"/>
                </a:solidFill>
                <a:latin typeface="Nourd Bold"/>
              </a:rPr>
              <a:t>Roadmap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3207483"/>
          <a:ext cx="16230100" cy="3872035"/>
        </p:xfrm>
        <a:graphic>
          <a:graphicData uri="http://schemas.openxmlformats.org/drawingml/2006/table">
            <a:tbl>
              <a:tblPr/>
              <a:tblGrid>
                <a:gridCol w="6310049"/>
                <a:gridCol w="2093062"/>
                <a:gridCol w="1761292"/>
                <a:gridCol w="2019271"/>
                <a:gridCol w="2080316"/>
                <a:gridCol w="1966110"/>
              </a:tblGrid>
              <a:tr h="78201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Attività</a:t>
                      </a: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Giorno 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1</a:t>
                      </a: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Giorno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 2</a:t>
                      </a: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Giorno 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3</a:t>
                      </a: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Giorno 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4</a:t>
                      </a: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Giorno 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Rubik Semi-Bold"/>
                        </a:rPr>
                        <a:t>5</a:t>
                      </a: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CDFFD8">
                            <a:alpha val="100000"/>
                          </a:srgbClr>
                        </a:gs>
                        <a:gs pos="100000">
                          <a:srgbClr val="94B9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</a:tr>
              <a:tr h="77251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ubik"/>
                        </a:rPr>
                        <a:t>Data collection e Data cleaning </a:t>
                      </a: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7251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ubik"/>
                        </a:rPr>
                        <a:t>Data warehousing e Analisi</a:t>
                      </a: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  <a:tr h="7724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ubik"/>
                        </a:rPr>
                        <a:t>Data visualization</a:t>
                      </a: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7251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ubik"/>
                        </a:rPr>
                        <a:t>Documentazione e Presentation</a:t>
                      </a: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202669" marR="202669" marT="202669" marB="202669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7410259" y="4009151"/>
            <a:ext cx="1962010" cy="709997"/>
            <a:chOff x="0" y="0"/>
            <a:chExt cx="1579287" cy="571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255270"/>
              <a:ext cx="1579287" cy="69850"/>
            </a:xfrm>
            <a:custGeom>
              <a:avLst/>
              <a:gdLst/>
              <a:ahLst/>
              <a:cxnLst/>
              <a:rect r="r" b="b" t="t" l="l"/>
              <a:pathLst>
                <a:path h="69850" w="1579287">
                  <a:moveTo>
                    <a:pt x="128845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579287" y="69850"/>
                  </a:lnTo>
                  <a:lnTo>
                    <a:pt x="1579287" y="0"/>
                  </a:lnTo>
                  <a:close/>
                </a:path>
              </a:pathLst>
            </a:custGeom>
            <a:solidFill>
              <a:srgbClr val="0CC0DF">
                <a:alpha val="47843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490425" y="4811276"/>
            <a:ext cx="2949477" cy="724599"/>
            <a:chOff x="0" y="0"/>
            <a:chExt cx="2326288" cy="571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255270"/>
              <a:ext cx="2326288" cy="69850"/>
            </a:xfrm>
            <a:custGeom>
              <a:avLst/>
              <a:gdLst/>
              <a:ahLst/>
              <a:cxnLst/>
              <a:rect r="r" b="b" t="t" l="l"/>
              <a:pathLst>
                <a:path h="69850" w="2326288">
                  <a:moveTo>
                    <a:pt x="203545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326288" y="69850"/>
                  </a:lnTo>
                  <a:lnTo>
                    <a:pt x="2326288" y="0"/>
                  </a:lnTo>
                  <a:close/>
                </a:path>
              </a:pathLst>
            </a:custGeom>
            <a:solidFill>
              <a:srgbClr val="0CC0DF">
                <a:alpha val="47843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036122" y="5535875"/>
            <a:ext cx="2766901" cy="738372"/>
            <a:chOff x="0" y="0"/>
            <a:chExt cx="2141581" cy="571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255270"/>
              <a:ext cx="2141581" cy="69850"/>
            </a:xfrm>
            <a:custGeom>
              <a:avLst/>
              <a:gdLst/>
              <a:ahLst/>
              <a:cxnLst/>
              <a:rect r="r" b="b" t="t" l="l"/>
              <a:pathLst>
                <a:path h="69850" w="2141581">
                  <a:moveTo>
                    <a:pt x="185075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141581" y="69850"/>
                  </a:lnTo>
                  <a:lnTo>
                    <a:pt x="2141581" y="0"/>
                  </a:lnTo>
                  <a:close/>
                </a:path>
              </a:pathLst>
            </a:custGeom>
            <a:solidFill>
              <a:srgbClr val="0CC0DF">
                <a:alpha val="47843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156470" y="6366376"/>
            <a:ext cx="3102330" cy="713142"/>
            <a:chOff x="0" y="0"/>
            <a:chExt cx="2486156" cy="571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255270"/>
              <a:ext cx="2486156" cy="69850"/>
            </a:xfrm>
            <a:custGeom>
              <a:avLst/>
              <a:gdLst/>
              <a:ahLst/>
              <a:cxnLst/>
              <a:rect r="r" b="b" t="t" l="l"/>
              <a:pathLst>
                <a:path h="69850" w="2486156">
                  <a:moveTo>
                    <a:pt x="219532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486156" y="69850"/>
                  </a:lnTo>
                  <a:lnTo>
                    <a:pt x="2486156" y="0"/>
                  </a:lnTo>
                  <a:close/>
                </a:path>
              </a:pathLst>
            </a:custGeom>
            <a:solidFill>
              <a:srgbClr val="0CC0DF">
                <a:alpha val="47843"/>
              </a:srgbClr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1612977">
            <a:off x="545160" y="656798"/>
            <a:ext cx="441071" cy="891872"/>
          </a:xfrm>
          <a:custGeom>
            <a:avLst/>
            <a:gdLst/>
            <a:ahLst/>
            <a:cxnLst/>
            <a:rect r="r" b="b" t="t" l="l"/>
            <a:pathLst>
              <a:path h="891872" w="441071">
                <a:moveTo>
                  <a:pt x="0" y="0"/>
                </a:moveTo>
                <a:lnTo>
                  <a:pt x="441071" y="0"/>
                </a:lnTo>
                <a:lnTo>
                  <a:pt x="441071" y="891872"/>
                </a:lnTo>
                <a:lnTo>
                  <a:pt x="0" y="891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597197" y="605270"/>
            <a:ext cx="2126113" cy="1530801"/>
          </a:xfrm>
          <a:custGeom>
            <a:avLst/>
            <a:gdLst/>
            <a:ahLst/>
            <a:cxnLst/>
            <a:rect r="r" b="b" t="t" l="l"/>
            <a:pathLst>
              <a:path h="1530801" w="2126113">
                <a:moveTo>
                  <a:pt x="0" y="0"/>
                </a:moveTo>
                <a:lnTo>
                  <a:pt x="2126113" y="0"/>
                </a:lnTo>
                <a:lnTo>
                  <a:pt x="2126113" y="1530801"/>
                </a:lnTo>
                <a:lnTo>
                  <a:pt x="0" y="1530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 rot="0">
            <a:off x="0" y="8997003"/>
            <a:ext cx="18288000" cy="1371600"/>
          </a:xfrm>
          <a:prstGeom prst="rect">
            <a:avLst/>
          </a:prstGeom>
          <a:gradFill rotWithShape="true">
            <a:gsLst>
              <a:gs pos="0">
                <a:srgbClr val="CDFFD8">
                  <a:alpha val="48000"/>
                </a:srgbClr>
              </a:gs>
              <a:gs pos="100000">
                <a:srgbClr val="94B9FF">
                  <a:alpha val="48000"/>
                </a:srgbClr>
              </a:gs>
            </a:gsLst>
            <a:lin ang="0"/>
          </a:gradFill>
        </p:spPr>
      </p:sp>
      <p:sp>
        <p:nvSpPr>
          <p:cNvPr name="TextBox 15" id="15"/>
          <p:cNvSpPr txBox="true"/>
          <p:nvPr/>
        </p:nvSpPr>
        <p:spPr>
          <a:xfrm rot="0">
            <a:off x="7592585" y="9519926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Nourd Bold"/>
                <a:hlinkClick r:id="rId6" action="ppaction://hlinksldjump"/>
              </a:rPr>
              <a:t>Torna all'indice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8997003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AutoShape 3" id="3"/>
          <p:cNvSpPr/>
          <p:nvPr/>
        </p:nvSpPr>
        <p:spPr>
          <a:xfrm rot="0">
            <a:off x="0" y="8997003"/>
            <a:ext cx="18288000" cy="1371600"/>
          </a:xfrm>
          <a:prstGeom prst="rect">
            <a:avLst/>
          </a:prstGeom>
          <a:gradFill rotWithShape="true">
            <a:gsLst>
              <a:gs pos="0">
                <a:srgbClr val="CDFFD8">
                  <a:alpha val="48000"/>
                </a:srgbClr>
              </a:gs>
              <a:gs pos="100000">
                <a:srgbClr val="94B9FF">
                  <a:alpha val="48000"/>
                </a:srgbClr>
              </a:gs>
            </a:gsLst>
            <a:lin ang="0"/>
          </a:gradFill>
        </p:spPr>
      </p:sp>
      <p:grpSp>
        <p:nvGrpSpPr>
          <p:cNvPr name="Group 4" id="4"/>
          <p:cNvGrpSpPr/>
          <p:nvPr/>
        </p:nvGrpSpPr>
        <p:grpSpPr>
          <a:xfrm rot="0">
            <a:off x="1163845" y="2666807"/>
            <a:ext cx="3214370" cy="1693765"/>
            <a:chOff x="0" y="0"/>
            <a:chExt cx="4285826" cy="225835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4285826" cy="636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500">
                  <a:solidFill>
                    <a:srgbClr val="000000"/>
                  </a:solidFill>
                  <a:latin typeface="Nourd Bold"/>
                </a:rPr>
                <a:t>ADV SALES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91927"/>
              <a:ext cx="4285826" cy="1466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Adv_ID</a:t>
              </a:r>
            </a:p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Sales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592585" y="9519926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Nourd Bold"/>
                <a:hlinkClick r:id="rId2" action="ppaction://hlinksldjump"/>
              </a:rPr>
              <a:t>Torna all'indice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205565" y="3497042"/>
            <a:ext cx="3643813" cy="2694992"/>
            <a:chOff x="0" y="0"/>
            <a:chExt cx="4858417" cy="359332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66675"/>
              <a:ext cx="4858417" cy="636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500">
                  <a:solidFill>
                    <a:srgbClr val="000000"/>
                  </a:solidFill>
                  <a:latin typeface="Nourd Bold"/>
                </a:rPr>
                <a:t>ADV DATA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28295"/>
              <a:ext cx="4858417" cy="29650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Radio</a:t>
              </a:r>
            </a:p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Newspaper</a:t>
              </a:r>
            </a:p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Adv_ID</a:t>
              </a:r>
            </a:p>
            <a:p>
              <a:pPr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Rubik"/>
                </a:rPr>
                <a:t>Actress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99352">
            <a:off x="1179839" y="627615"/>
            <a:ext cx="6396753" cy="1199391"/>
          </a:xfrm>
          <a:custGeom>
            <a:avLst/>
            <a:gdLst/>
            <a:ahLst/>
            <a:cxnLst/>
            <a:rect r="r" b="b" t="t" l="l"/>
            <a:pathLst>
              <a:path h="1199391" w="6396753">
                <a:moveTo>
                  <a:pt x="0" y="0"/>
                </a:moveTo>
                <a:lnTo>
                  <a:pt x="6396753" y="0"/>
                </a:lnTo>
                <a:lnTo>
                  <a:pt x="6396753" y="1199391"/>
                </a:lnTo>
                <a:lnTo>
                  <a:pt x="0" y="11993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990600"/>
            <a:ext cx="11418877" cy="82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60"/>
              </a:lnSpc>
            </a:pPr>
            <a:r>
              <a:rPr lang="en-US" sz="5200">
                <a:solidFill>
                  <a:srgbClr val="000000"/>
                </a:solidFill>
                <a:latin typeface="Nourd Bold"/>
              </a:rPr>
              <a:t>Data set di partenza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795760" y="6830172"/>
            <a:ext cx="2463423" cy="1712407"/>
            <a:chOff x="0" y="0"/>
            <a:chExt cx="3284564" cy="228321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1363937"/>
              <a:ext cx="1334037" cy="919273"/>
            </a:xfrm>
            <a:custGeom>
              <a:avLst/>
              <a:gdLst/>
              <a:ahLst/>
              <a:cxnLst/>
              <a:rect r="r" b="b" t="t" l="l"/>
              <a:pathLst>
                <a:path h="919273" w="1334037">
                  <a:moveTo>
                    <a:pt x="0" y="0"/>
                  </a:moveTo>
                  <a:lnTo>
                    <a:pt x="1334037" y="0"/>
                  </a:lnTo>
                  <a:lnTo>
                    <a:pt x="1334037" y="919273"/>
                  </a:lnTo>
                  <a:lnTo>
                    <a:pt x="0" y="91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719815" y="0"/>
              <a:ext cx="1564749" cy="1559059"/>
            </a:xfrm>
            <a:custGeom>
              <a:avLst/>
              <a:gdLst/>
              <a:ahLst/>
              <a:cxnLst/>
              <a:rect r="r" b="b" t="t" l="l"/>
              <a:pathLst>
                <a:path h="1559059" w="1564749">
                  <a:moveTo>
                    <a:pt x="0" y="0"/>
                  </a:moveTo>
                  <a:lnTo>
                    <a:pt x="1564749" y="0"/>
                  </a:lnTo>
                  <a:lnTo>
                    <a:pt x="1564749" y="1559059"/>
                  </a:lnTo>
                  <a:lnTo>
                    <a:pt x="0" y="1559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1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-99352">
            <a:off x="10125598" y="778598"/>
            <a:ext cx="5648975" cy="1059183"/>
          </a:xfrm>
          <a:custGeom>
            <a:avLst/>
            <a:gdLst/>
            <a:ahLst/>
            <a:cxnLst/>
            <a:rect r="r" b="b" t="t" l="l"/>
            <a:pathLst>
              <a:path h="1059183" w="5648975">
                <a:moveTo>
                  <a:pt x="0" y="0"/>
                </a:moveTo>
                <a:lnTo>
                  <a:pt x="5648975" y="0"/>
                </a:lnTo>
                <a:lnTo>
                  <a:pt x="5648975" y="1059183"/>
                </a:lnTo>
                <a:lnTo>
                  <a:pt x="0" y="1059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111474" y="1029485"/>
            <a:ext cx="6128918" cy="84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59"/>
              </a:lnSpc>
            </a:pPr>
            <a:r>
              <a:rPr lang="en-US" sz="5199">
                <a:solidFill>
                  <a:srgbClr val="000000"/>
                </a:solidFill>
                <a:latin typeface="Nourd Bold"/>
              </a:rPr>
              <a:t>Data warehouse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4826914" y="6830172"/>
            <a:ext cx="1923566" cy="1626999"/>
            <a:chOff x="0" y="0"/>
            <a:chExt cx="2564755" cy="216933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1250059"/>
              <a:ext cx="1334037" cy="919273"/>
            </a:xfrm>
            <a:custGeom>
              <a:avLst/>
              <a:gdLst/>
              <a:ahLst/>
              <a:cxnLst/>
              <a:rect r="r" b="b" t="t" l="l"/>
              <a:pathLst>
                <a:path h="919273" w="1334037">
                  <a:moveTo>
                    <a:pt x="0" y="0"/>
                  </a:moveTo>
                  <a:lnTo>
                    <a:pt x="1334037" y="0"/>
                  </a:lnTo>
                  <a:lnTo>
                    <a:pt x="1334037" y="919273"/>
                  </a:lnTo>
                  <a:lnTo>
                    <a:pt x="0" y="91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1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823238" y="0"/>
              <a:ext cx="741517" cy="2169332"/>
            </a:xfrm>
            <a:custGeom>
              <a:avLst/>
              <a:gdLst/>
              <a:ahLst/>
              <a:cxnLst/>
              <a:rect r="r" b="b" t="t" l="l"/>
              <a:pathLst>
                <a:path h="2169332" w="741517">
                  <a:moveTo>
                    <a:pt x="0" y="0"/>
                  </a:moveTo>
                  <a:lnTo>
                    <a:pt x="741517" y="0"/>
                  </a:lnTo>
                  <a:lnTo>
                    <a:pt x="741517" y="2169332"/>
                  </a:lnTo>
                  <a:lnTo>
                    <a:pt x="0" y="2169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31999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695415" y="2837662"/>
            <a:ext cx="4368806" cy="53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>
                <a:solidFill>
                  <a:srgbClr val="000000"/>
                </a:solidFill>
                <a:latin typeface="Nourd Bold"/>
              </a:rPr>
              <a:t>ADV DATASET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95415" y="3596743"/>
            <a:ext cx="5544977" cy="3366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ubik"/>
              </a:rPr>
              <a:t>Adv_ID</a:t>
            </a:r>
          </a:p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ubik"/>
              </a:rPr>
              <a:t>Radio budget</a:t>
            </a:r>
          </a:p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ubik"/>
              </a:rPr>
              <a:t>Newspaper budget</a:t>
            </a:r>
          </a:p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ubik"/>
              </a:rPr>
              <a:t>TV budget</a:t>
            </a:r>
          </a:p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ubik"/>
              </a:rPr>
              <a:t>Actor/Actress</a:t>
            </a:r>
          </a:p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ubik"/>
              </a:rPr>
              <a:t>Fatturato totale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63845" y="6369797"/>
            <a:ext cx="3408155" cy="460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Nourd Bold"/>
              </a:rPr>
              <a:t>ADV SQL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3845" y="6877797"/>
            <a:ext cx="3408155" cy="1680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ubik"/>
              </a:rPr>
              <a:t>Adv_ID</a:t>
            </a:r>
          </a:p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ubik"/>
              </a:rPr>
              <a:t>TV</a:t>
            </a:r>
          </a:p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ubik"/>
              </a:rPr>
              <a:t>Actor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59915" y="1512082"/>
            <a:ext cx="1938465" cy="1452086"/>
          </a:xfrm>
          <a:custGeom>
            <a:avLst/>
            <a:gdLst/>
            <a:ahLst/>
            <a:cxnLst/>
            <a:rect r="r" b="b" t="t" l="l"/>
            <a:pathLst>
              <a:path h="1452086" w="1938465">
                <a:moveTo>
                  <a:pt x="0" y="0"/>
                </a:moveTo>
                <a:lnTo>
                  <a:pt x="1938465" y="0"/>
                </a:lnTo>
                <a:lnTo>
                  <a:pt x="1938465" y="1452087"/>
                </a:lnTo>
                <a:lnTo>
                  <a:pt x="0" y="1452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8997003"/>
            <a:ext cx="18288000" cy="1371600"/>
          </a:xfrm>
          <a:prstGeom prst="rect">
            <a:avLst/>
          </a:prstGeom>
          <a:gradFill rotWithShape="true">
            <a:gsLst>
              <a:gs pos="0">
                <a:srgbClr val="CDFFD8">
                  <a:alpha val="48000"/>
                </a:srgbClr>
              </a:gs>
              <a:gs pos="100000">
                <a:srgbClr val="94B9FF">
                  <a:alpha val="48000"/>
                </a:srgbClr>
              </a:gs>
            </a:gsLst>
            <a:lin ang="0"/>
          </a:gradFill>
        </p:spPr>
      </p:sp>
      <p:sp>
        <p:nvSpPr>
          <p:cNvPr name="Freeform 4" id="4"/>
          <p:cNvSpPr/>
          <p:nvPr/>
        </p:nvSpPr>
        <p:spPr>
          <a:xfrm flipH="false" flipV="false" rot="0">
            <a:off x="11224252" y="1028700"/>
            <a:ext cx="2009372" cy="1486935"/>
          </a:xfrm>
          <a:custGeom>
            <a:avLst/>
            <a:gdLst/>
            <a:ahLst/>
            <a:cxnLst/>
            <a:rect r="r" b="b" t="t" l="l"/>
            <a:pathLst>
              <a:path h="1486935" w="2009372">
                <a:moveTo>
                  <a:pt x="0" y="0"/>
                </a:moveTo>
                <a:lnTo>
                  <a:pt x="2009371" y="0"/>
                </a:lnTo>
                <a:lnTo>
                  <a:pt x="2009371" y="1486935"/>
                </a:lnTo>
                <a:lnTo>
                  <a:pt x="0" y="14869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28986" y="4071810"/>
            <a:ext cx="704133" cy="1173556"/>
          </a:xfrm>
          <a:custGeom>
            <a:avLst/>
            <a:gdLst/>
            <a:ahLst/>
            <a:cxnLst/>
            <a:rect r="r" b="b" t="t" l="l"/>
            <a:pathLst>
              <a:path h="1173556" w="704133">
                <a:moveTo>
                  <a:pt x="0" y="0"/>
                </a:moveTo>
                <a:lnTo>
                  <a:pt x="704134" y="0"/>
                </a:lnTo>
                <a:lnTo>
                  <a:pt x="704134" y="1173556"/>
                </a:lnTo>
                <a:lnTo>
                  <a:pt x="0" y="11735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95415" y="6303087"/>
            <a:ext cx="1502119" cy="1250514"/>
          </a:xfrm>
          <a:custGeom>
            <a:avLst/>
            <a:gdLst/>
            <a:ahLst/>
            <a:cxnLst/>
            <a:rect r="r" b="b" t="t" l="l"/>
            <a:pathLst>
              <a:path h="1250514" w="1502119">
                <a:moveTo>
                  <a:pt x="0" y="0"/>
                </a:moveTo>
                <a:lnTo>
                  <a:pt x="1502119" y="0"/>
                </a:lnTo>
                <a:lnTo>
                  <a:pt x="1502119" y="1250514"/>
                </a:lnTo>
                <a:lnTo>
                  <a:pt x="0" y="12505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86110" y="6504276"/>
            <a:ext cx="1589886" cy="1049325"/>
          </a:xfrm>
          <a:custGeom>
            <a:avLst/>
            <a:gdLst/>
            <a:ahLst/>
            <a:cxnLst/>
            <a:rect r="r" b="b" t="t" l="l"/>
            <a:pathLst>
              <a:path h="1049325" w="1589886">
                <a:moveTo>
                  <a:pt x="0" y="0"/>
                </a:moveTo>
                <a:lnTo>
                  <a:pt x="1589886" y="0"/>
                </a:lnTo>
                <a:lnTo>
                  <a:pt x="1589886" y="1049325"/>
                </a:lnTo>
                <a:lnTo>
                  <a:pt x="0" y="10493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8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95415" y="3888774"/>
            <a:ext cx="1385094" cy="1539628"/>
          </a:xfrm>
          <a:custGeom>
            <a:avLst/>
            <a:gdLst/>
            <a:ahLst/>
            <a:cxnLst/>
            <a:rect r="r" b="b" t="t" l="l"/>
            <a:pathLst>
              <a:path h="1539628" w="1385094">
                <a:moveTo>
                  <a:pt x="0" y="0"/>
                </a:moveTo>
                <a:lnTo>
                  <a:pt x="1385094" y="0"/>
                </a:lnTo>
                <a:lnTo>
                  <a:pt x="1385094" y="1539628"/>
                </a:lnTo>
                <a:lnTo>
                  <a:pt x="0" y="15396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8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04621" y="4207419"/>
            <a:ext cx="2098723" cy="797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Rubik"/>
              </a:rPr>
              <a:t>Radio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30668" y="6577771"/>
            <a:ext cx="1205912" cy="79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Rubik"/>
              </a:rPr>
              <a:t>TV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04621" y="6577771"/>
            <a:ext cx="3223404" cy="79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Rubik"/>
              </a:rPr>
              <a:t>Newspaper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92585" y="9519926"/>
            <a:ext cx="310283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Nourd Bold"/>
                <a:hlinkClick r:id="rId14" action="ppaction://hlinksldjump"/>
              </a:rPr>
              <a:t>Torna all'indice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18244" y="1445407"/>
            <a:ext cx="8851511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urd Bold"/>
              </a:rPr>
              <a:t>Canali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30668" y="4207420"/>
            <a:ext cx="3556291" cy="79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Rubik"/>
              </a:rPr>
              <a:t>Social media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450681" cy="10287000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8997003"/>
            <a:ext cx="18288000" cy="1371600"/>
            <a:chOff x="0" y="0"/>
            <a:chExt cx="24384000" cy="1828800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24384000" cy="1828800"/>
            </a:xfrm>
            <a:prstGeom prst="rect">
              <a:avLst/>
            </a:pr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0123447" y="706755"/>
              <a:ext cx="4137107" cy="38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u="sng">
                  <a:solidFill>
                    <a:srgbClr val="000000"/>
                  </a:solidFill>
                  <a:latin typeface="Nourd Bold"/>
                  <a:hlinkClick r:id="rId2" action="ppaction://hlinksldjump"/>
                </a:rPr>
                <a:t>Torna all'indice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465988" y="1028700"/>
            <a:ext cx="8927407" cy="7245934"/>
          </a:xfrm>
          <a:custGeom>
            <a:avLst/>
            <a:gdLst/>
            <a:ahLst/>
            <a:cxnLst/>
            <a:rect r="r" b="b" t="t" l="l"/>
            <a:pathLst>
              <a:path h="7245934" w="8927407">
                <a:moveTo>
                  <a:pt x="0" y="0"/>
                </a:moveTo>
                <a:lnTo>
                  <a:pt x="8927408" y="0"/>
                </a:lnTo>
                <a:lnTo>
                  <a:pt x="8927408" y="7245934"/>
                </a:lnTo>
                <a:lnTo>
                  <a:pt x="0" y="7245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088781"/>
            <a:ext cx="4754785" cy="237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 Bold"/>
              </a:rPr>
              <a:t>Cosa:</a:t>
            </a:r>
          </a:p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"/>
              </a:rPr>
              <a:t>la correlazione maggiore tra investimento e fatturato è rappresentata  dalla TV, con un valore pari a 1.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458092"/>
            <a:ext cx="3452142" cy="94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 Bold"/>
              </a:rPr>
              <a:t>Come:</a:t>
            </a:r>
          </a:p>
          <a:p>
            <a:pPr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Rubik"/>
              </a:rPr>
              <a:t>Heatmap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070" y="-1438071"/>
            <a:ext cx="7253594" cy="6188834"/>
            <a:chOff x="0" y="0"/>
            <a:chExt cx="9671459" cy="82517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921480" y="2291046"/>
              <a:ext cx="1749979" cy="1439358"/>
            </a:xfrm>
            <a:custGeom>
              <a:avLst/>
              <a:gdLst/>
              <a:ahLst/>
              <a:cxnLst/>
              <a:rect r="r" b="b" t="t" l="l"/>
              <a:pathLst>
                <a:path h="1439358" w="1749979">
                  <a:moveTo>
                    <a:pt x="0" y="0"/>
                  </a:moveTo>
                  <a:lnTo>
                    <a:pt x="1749979" y="0"/>
                  </a:lnTo>
                  <a:lnTo>
                    <a:pt x="1749979" y="1439358"/>
                  </a:lnTo>
                  <a:lnTo>
                    <a:pt x="0" y="1439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1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2825414">
              <a:off x="1299908" y="1115738"/>
              <a:ext cx="5670030" cy="6020302"/>
            </a:xfrm>
            <a:custGeom>
              <a:avLst/>
              <a:gdLst/>
              <a:ahLst/>
              <a:cxnLst/>
              <a:rect r="r" b="b" t="t" l="l"/>
              <a:pathLst>
                <a:path h="6020302" w="5670030">
                  <a:moveTo>
                    <a:pt x="0" y="0"/>
                  </a:moveTo>
                  <a:lnTo>
                    <a:pt x="5670030" y="0"/>
                  </a:lnTo>
                  <a:lnTo>
                    <a:pt x="5670030" y="6020302"/>
                  </a:lnTo>
                  <a:lnTo>
                    <a:pt x="0" y="6020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8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238940" y="3118148"/>
              <a:ext cx="7030906" cy="1590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750"/>
                </a:lnSpc>
              </a:pPr>
              <a:r>
                <a:rPr lang="en-US" sz="7500">
                  <a:solidFill>
                    <a:srgbClr val="000000"/>
                  </a:solidFill>
                  <a:latin typeface="Nourd Bold"/>
                </a:rPr>
                <a:t>Analisi 1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DAF8wY15rD0</dc:identifier>
  <dcterms:modified xsi:type="dcterms:W3CDTF">2011-08-01T06:04:30Z</dcterms:modified>
  <cp:revision>1</cp:revision>
  <dc:title>ProjectWork_E._DAITA10</dc:title>
</cp:coreProperties>
</file>